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8693"/>
            <a:ext cx="5751433"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Reverse Engineering </a:t>
            </a:r>
            <a:endParaRPr lang="en-US" sz="4450" dirty="0"/>
          </a:p>
        </p:txBody>
      </p:sp>
      <p:sp>
        <p:nvSpPr>
          <p:cNvPr id="4" name="Text 1"/>
          <p:cNvSpPr/>
          <p:nvPr/>
        </p:nvSpPr>
        <p:spPr>
          <a:xfrm>
            <a:off x="6280190" y="3927634"/>
            <a:ext cx="75564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Presenters:</a:t>
            </a:r>
            <a:endParaRPr lang="en-US" sz="1750" dirty="0"/>
          </a:p>
        </p:txBody>
      </p:sp>
      <p:sp>
        <p:nvSpPr>
          <p:cNvPr id="5" name="Text 2"/>
          <p:cNvSpPr/>
          <p:nvPr/>
        </p:nvSpPr>
        <p:spPr>
          <a:xfrm>
            <a:off x="6280190" y="454568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Maham Munir  21i-1231</a:t>
            </a:r>
            <a:endParaRPr lang="en-US" sz="1750" dirty="0"/>
          </a:p>
        </p:txBody>
      </p:sp>
      <p:sp>
        <p:nvSpPr>
          <p:cNvPr id="6" name="Text 3"/>
          <p:cNvSpPr/>
          <p:nvPr/>
        </p:nvSpPr>
        <p:spPr>
          <a:xfrm>
            <a:off x="6280190" y="498788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Kisa Fatima     21i-1138</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1253"/>
            <a:ext cx="9363075"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Tooling Up: The Ghidra Advantage</a:t>
            </a:r>
            <a:endParaRPr lang="en-US" sz="4450" dirty="0"/>
          </a:p>
        </p:txBody>
      </p:sp>
      <p:sp>
        <p:nvSpPr>
          <p:cNvPr id="3" name="Text 1"/>
          <p:cNvSpPr/>
          <p:nvPr/>
        </p:nvSpPr>
        <p:spPr>
          <a:xfrm>
            <a:off x="793790" y="27270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Decompilation</a:t>
            </a:r>
            <a:endParaRPr lang="en-US" sz="2200" dirty="0"/>
          </a:p>
        </p:txBody>
      </p:sp>
      <p:sp>
        <p:nvSpPr>
          <p:cNvPr id="4" name="Text 2"/>
          <p:cNvSpPr/>
          <p:nvPr/>
        </p:nvSpPr>
        <p:spPr>
          <a:xfrm>
            <a:off x="793790" y="3308152"/>
            <a:ext cx="2845594" cy="326612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Ghidra converts machine code into a human-readable C-like representation. This process allows for easier understanding of program logic and data flow, especially when working with assembly language.</a:t>
            </a:r>
            <a:endParaRPr lang="en-US" sz="1750" dirty="0"/>
          </a:p>
        </p:txBody>
      </p:sp>
      <p:sp>
        <p:nvSpPr>
          <p:cNvPr id="5" name="Text 3"/>
          <p:cNvSpPr/>
          <p:nvPr/>
        </p:nvSpPr>
        <p:spPr>
          <a:xfrm>
            <a:off x="4200406" y="27270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Disassembly</a:t>
            </a:r>
            <a:endParaRPr lang="en-US" sz="2200" dirty="0"/>
          </a:p>
        </p:txBody>
      </p:sp>
      <p:sp>
        <p:nvSpPr>
          <p:cNvPr id="6" name="Text 4"/>
          <p:cNvSpPr/>
          <p:nvPr/>
        </p:nvSpPr>
        <p:spPr>
          <a:xfrm>
            <a:off x="4200406" y="3308152"/>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Ghidra translates machine code into assembly language, providing a lower-level view of the program's execution. This is crucial for analyzing the program's instructions and memory interactions.</a:t>
            </a:r>
            <a:endParaRPr lang="en-US" sz="1750" dirty="0"/>
          </a:p>
        </p:txBody>
      </p:sp>
      <p:sp>
        <p:nvSpPr>
          <p:cNvPr id="7" name="Text 5"/>
          <p:cNvSpPr/>
          <p:nvPr/>
        </p:nvSpPr>
        <p:spPr>
          <a:xfrm>
            <a:off x="7607022" y="27270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Advanced Analysis</a:t>
            </a:r>
            <a:endParaRPr lang="en-US" sz="2200" dirty="0"/>
          </a:p>
        </p:txBody>
      </p:sp>
      <p:sp>
        <p:nvSpPr>
          <p:cNvPr id="8" name="Text 6"/>
          <p:cNvSpPr/>
          <p:nvPr/>
        </p:nvSpPr>
        <p:spPr>
          <a:xfrm>
            <a:off x="7607022" y="3308152"/>
            <a:ext cx="2845594" cy="326612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Ghidra excels in analyzing the program's control flow with graphical visualizations. This includes the control flow graph, dataflow analysis, and other sophisticated techniques to understand the program's behavior.</a:t>
            </a:r>
            <a:endParaRPr lang="en-US" sz="1750" dirty="0"/>
          </a:p>
        </p:txBody>
      </p:sp>
      <p:sp>
        <p:nvSpPr>
          <p:cNvPr id="9" name="Text 7"/>
          <p:cNvSpPr/>
          <p:nvPr/>
        </p:nvSpPr>
        <p:spPr>
          <a:xfrm>
            <a:off x="11013638" y="27270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Scripting</a:t>
            </a:r>
            <a:endParaRPr lang="en-US" sz="2200" dirty="0"/>
          </a:p>
        </p:txBody>
      </p:sp>
      <p:sp>
        <p:nvSpPr>
          <p:cNvPr id="10" name="Text 8"/>
          <p:cNvSpPr/>
          <p:nvPr/>
        </p:nvSpPr>
        <p:spPr>
          <a:xfrm>
            <a:off x="11013638" y="3308152"/>
            <a:ext cx="2845594" cy="290322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Ghidra supports scripting languages like Java and Python, enabling automated analysis and task repetition. This is particularly useful for large-scale projects and repetitive code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390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The Perfect Subject: A C++ Console Game</a:t>
            </a:r>
            <a:endParaRPr lang="en-US" sz="4450" dirty="0"/>
          </a:p>
        </p:txBody>
      </p:sp>
      <p:sp>
        <p:nvSpPr>
          <p:cNvPr id="4" name="Shape 1"/>
          <p:cNvSpPr/>
          <p:nvPr/>
        </p:nvSpPr>
        <p:spPr>
          <a:xfrm>
            <a:off x="6280190" y="2756773"/>
            <a:ext cx="396835" cy="396835"/>
          </a:xfrm>
          <a:prstGeom prst="roundRect">
            <a:avLst>
              <a:gd name="adj" fmla="val 8574"/>
            </a:avLst>
          </a:prstGeom>
          <a:solidFill>
            <a:srgbClr val="3A3B3C"/>
          </a:solidFill>
          <a:ln/>
        </p:spPr>
      </p:sp>
      <p:sp>
        <p:nvSpPr>
          <p:cNvPr id="5" name="Text 2"/>
          <p:cNvSpPr/>
          <p:nvPr/>
        </p:nvSpPr>
        <p:spPr>
          <a:xfrm>
            <a:off x="6903839" y="2756773"/>
            <a:ext cx="2941439"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Familiar &amp; Accessible</a:t>
            </a:r>
            <a:endParaRPr lang="en-US" sz="2200" dirty="0"/>
          </a:p>
        </p:txBody>
      </p:sp>
      <p:sp>
        <p:nvSpPr>
          <p:cNvPr id="6" name="Text 3"/>
          <p:cNvSpPr/>
          <p:nvPr/>
        </p:nvSpPr>
        <p:spPr>
          <a:xfrm>
            <a:off x="6903839" y="3247192"/>
            <a:ext cx="3041213"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Snake and Ladder is a game most of us played in childhood, making it relatable and easy to grasp for the audience.</a:t>
            </a:r>
            <a:endParaRPr lang="en-US" sz="1750" dirty="0"/>
          </a:p>
        </p:txBody>
      </p:sp>
      <p:sp>
        <p:nvSpPr>
          <p:cNvPr id="7" name="Shape 4"/>
          <p:cNvSpPr/>
          <p:nvPr/>
        </p:nvSpPr>
        <p:spPr>
          <a:xfrm>
            <a:off x="10171867" y="2756773"/>
            <a:ext cx="396835" cy="396835"/>
          </a:xfrm>
          <a:prstGeom prst="roundRect">
            <a:avLst>
              <a:gd name="adj" fmla="val 8574"/>
            </a:avLst>
          </a:prstGeom>
          <a:solidFill>
            <a:srgbClr val="3A3B3C"/>
          </a:solidFill>
          <a:ln/>
        </p:spPr>
      </p:sp>
      <p:sp>
        <p:nvSpPr>
          <p:cNvPr id="8" name="Text 5"/>
          <p:cNvSpPr/>
          <p:nvPr/>
        </p:nvSpPr>
        <p:spPr>
          <a:xfrm>
            <a:off x="10795516" y="2756773"/>
            <a:ext cx="2841665"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Compact &amp; Complex</a:t>
            </a:r>
            <a:endParaRPr lang="en-US" sz="2200" dirty="0"/>
          </a:p>
        </p:txBody>
      </p:sp>
      <p:sp>
        <p:nvSpPr>
          <p:cNvPr id="9" name="Text 6"/>
          <p:cNvSpPr/>
          <p:nvPr/>
        </p:nvSpPr>
        <p:spPr>
          <a:xfrm>
            <a:off x="10795516" y="3247192"/>
            <a:ext cx="3041213" cy="217741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game's core logic is relatively simple, but it incorporates features like random number generation, player movement, and game state management.</a:t>
            </a:r>
            <a:endParaRPr lang="en-US" sz="1750" dirty="0"/>
          </a:p>
        </p:txBody>
      </p:sp>
      <p:sp>
        <p:nvSpPr>
          <p:cNvPr id="10" name="Shape 7"/>
          <p:cNvSpPr/>
          <p:nvPr/>
        </p:nvSpPr>
        <p:spPr>
          <a:xfrm>
            <a:off x="6280190" y="5906572"/>
            <a:ext cx="396835" cy="396835"/>
          </a:xfrm>
          <a:prstGeom prst="roundRect">
            <a:avLst>
              <a:gd name="adj" fmla="val 8574"/>
            </a:avLst>
          </a:prstGeom>
          <a:solidFill>
            <a:srgbClr val="3A3B3C"/>
          </a:solidFill>
          <a:ln/>
        </p:spPr>
      </p:sp>
      <p:sp>
        <p:nvSpPr>
          <p:cNvPr id="11" name="Text 8"/>
          <p:cNvSpPr/>
          <p:nvPr/>
        </p:nvSpPr>
        <p:spPr>
          <a:xfrm>
            <a:off x="6903839" y="5906572"/>
            <a:ext cx="3624620" cy="354330"/>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Reverse Engineering Value</a:t>
            </a:r>
            <a:endParaRPr lang="en-US" sz="2200" dirty="0"/>
          </a:p>
        </p:txBody>
      </p:sp>
      <p:sp>
        <p:nvSpPr>
          <p:cNvPr id="12" name="Text 9"/>
          <p:cNvSpPr/>
          <p:nvPr/>
        </p:nvSpPr>
        <p:spPr>
          <a:xfrm>
            <a:off x="6903839" y="6396990"/>
            <a:ext cx="6932771"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Analyzing game flow and logic, especially with visual elements like animations, provides valuable insights into reverse engineering techniques.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7377"/>
          </a:xfrm>
          <a:prstGeom prst="rect">
            <a:avLst/>
          </a:prstGeom>
        </p:spPr>
      </p:pic>
      <p:sp>
        <p:nvSpPr>
          <p:cNvPr id="3" name="Text 0"/>
          <p:cNvSpPr/>
          <p:nvPr/>
        </p:nvSpPr>
        <p:spPr>
          <a:xfrm>
            <a:off x="791647" y="3449360"/>
            <a:ext cx="11835051" cy="706874"/>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Statistical Analysis: Unveiling Code Patterns</a:t>
            </a:r>
            <a:endParaRPr lang="en-US" sz="4450" dirty="0"/>
          </a:p>
        </p:txBody>
      </p:sp>
      <p:sp>
        <p:nvSpPr>
          <p:cNvPr id="4" name="Shape 1"/>
          <p:cNvSpPr/>
          <p:nvPr/>
        </p:nvSpPr>
        <p:spPr>
          <a:xfrm>
            <a:off x="791647" y="4495443"/>
            <a:ext cx="4198263" cy="3112889"/>
          </a:xfrm>
          <a:prstGeom prst="roundRect">
            <a:avLst>
              <a:gd name="adj" fmla="val 1090"/>
            </a:avLst>
          </a:prstGeom>
          <a:solidFill>
            <a:srgbClr val="3A3B3C"/>
          </a:solidFill>
          <a:ln/>
        </p:spPr>
      </p:sp>
      <p:sp>
        <p:nvSpPr>
          <p:cNvPr id="5" name="Text 2"/>
          <p:cNvSpPr/>
          <p:nvPr/>
        </p:nvSpPr>
        <p:spPr>
          <a:xfrm>
            <a:off x="1017746" y="4721542"/>
            <a:ext cx="2827377" cy="353378"/>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gotoxy(x, y)</a:t>
            </a:r>
            <a:endParaRPr lang="en-US" sz="2200" dirty="0"/>
          </a:p>
        </p:txBody>
      </p:sp>
      <p:sp>
        <p:nvSpPr>
          <p:cNvPr id="6" name="Text 3"/>
          <p:cNvSpPr/>
          <p:nvPr/>
        </p:nvSpPr>
        <p:spPr>
          <a:xfrm>
            <a:off x="1017746" y="5210532"/>
            <a:ext cx="3746063" cy="2171700"/>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This function positions text at specific coordinates within the console window. Understanding its use is crucial for reverse engineering game visuals and user interactions.</a:t>
            </a:r>
            <a:endParaRPr lang="en-US" sz="1750" dirty="0"/>
          </a:p>
        </p:txBody>
      </p:sp>
      <p:sp>
        <p:nvSpPr>
          <p:cNvPr id="7" name="Shape 4"/>
          <p:cNvSpPr/>
          <p:nvPr/>
        </p:nvSpPr>
        <p:spPr>
          <a:xfrm>
            <a:off x="5216009" y="4495443"/>
            <a:ext cx="4198263" cy="3112889"/>
          </a:xfrm>
          <a:prstGeom prst="roundRect">
            <a:avLst>
              <a:gd name="adj" fmla="val 1090"/>
            </a:avLst>
          </a:prstGeom>
          <a:solidFill>
            <a:srgbClr val="3A3B3C"/>
          </a:solidFill>
          <a:ln/>
        </p:spPr>
      </p:sp>
      <p:sp>
        <p:nvSpPr>
          <p:cNvPr id="8" name="Text 5"/>
          <p:cNvSpPr/>
          <p:nvPr/>
        </p:nvSpPr>
        <p:spPr>
          <a:xfrm>
            <a:off x="5442109" y="4721542"/>
            <a:ext cx="2827377" cy="353378"/>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removeAnimation()</a:t>
            </a:r>
            <a:endParaRPr lang="en-US" sz="2200" dirty="0"/>
          </a:p>
        </p:txBody>
      </p:sp>
      <p:sp>
        <p:nvSpPr>
          <p:cNvPr id="9" name="Text 6"/>
          <p:cNvSpPr/>
          <p:nvPr/>
        </p:nvSpPr>
        <p:spPr>
          <a:xfrm>
            <a:off x="5442109" y="5210532"/>
            <a:ext cx="3746063" cy="2171700"/>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The Snake and Ladder game likely uses animations for player movement and game state changes. This function could be responsible for creating or removing those animation effects.</a:t>
            </a:r>
            <a:endParaRPr lang="en-US" sz="1750" dirty="0"/>
          </a:p>
        </p:txBody>
      </p:sp>
      <p:sp>
        <p:nvSpPr>
          <p:cNvPr id="10" name="Shape 7"/>
          <p:cNvSpPr/>
          <p:nvPr/>
        </p:nvSpPr>
        <p:spPr>
          <a:xfrm>
            <a:off x="9640372" y="4495443"/>
            <a:ext cx="4198263" cy="3112889"/>
          </a:xfrm>
          <a:prstGeom prst="roundRect">
            <a:avLst>
              <a:gd name="adj" fmla="val 1090"/>
            </a:avLst>
          </a:prstGeom>
          <a:solidFill>
            <a:srgbClr val="3A3B3C"/>
          </a:solidFill>
          <a:ln/>
        </p:spPr>
      </p:sp>
      <p:sp>
        <p:nvSpPr>
          <p:cNvPr id="11" name="Text 8"/>
          <p:cNvSpPr/>
          <p:nvPr/>
        </p:nvSpPr>
        <p:spPr>
          <a:xfrm>
            <a:off x="9866471" y="4721542"/>
            <a:ext cx="2827377" cy="353378"/>
          </a:xfrm>
          <a:prstGeom prst="rect">
            <a:avLst/>
          </a:prstGeom>
          <a:noFill/>
          <a:ln/>
        </p:spPr>
        <p:txBody>
          <a:bodyPr wrap="none" lIns="0" tIns="0" rIns="0" bIns="0" rtlCol="0" anchor="t"/>
          <a:lstStyle/>
          <a:p>
            <a:pPr indent="0" marL="0">
              <a:lnSpc>
                <a:spcPts val="2750"/>
              </a:lnSpc>
              <a:buNone/>
            </a:pPr>
            <a:r>
              <a:rPr lang="en-US" sz="2200" dirty="0">
                <a:solidFill>
                  <a:srgbClr val="CFCBBF"/>
                </a:solidFill>
                <a:latin typeface="Prata" pitchFamily="34" charset="0"/>
                <a:ea typeface="Prata" pitchFamily="34" charset="-122"/>
                <a:cs typeface="Prata" pitchFamily="34" charset="-120"/>
              </a:rPr>
              <a:t>Game Menu</a:t>
            </a:r>
            <a:endParaRPr lang="en-US" sz="2200" dirty="0"/>
          </a:p>
        </p:txBody>
      </p:sp>
      <p:sp>
        <p:nvSpPr>
          <p:cNvPr id="12" name="Text 9"/>
          <p:cNvSpPr/>
          <p:nvPr/>
        </p:nvSpPr>
        <p:spPr>
          <a:xfrm>
            <a:off x="9866471" y="5210532"/>
            <a:ext cx="3746063" cy="1809750"/>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Analyzing the game menu code reveals the options offered to players - Play, About Game, and Main Menu. The code also reveals user interactions with visual effects.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7335" y="595908"/>
            <a:ext cx="7969329" cy="1048941"/>
          </a:xfrm>
          <a:prstGeom prst="rect">
            <a:avLst/>
          </a:prstGeom>
          <a:noFill/>
          <a:ln/>
        </p:spPr>
        <p:txBody>
          <a:bodyPr wrap="square" lIns="0" tIns="0" rIns="0" bIns="0" rtlCol="0" anchor="t"/>
          <a:lstStyle/>
          <a:p>
            <a:pPr indent="0" marL="0">
              <a:lnSpc>
                <a:spcPts val="4100"/>
              </a:lnSpc>
              <a:buNone/>
            </a:pPr>
            <a:r>
              <a:rPr lang="en-US" sz="3300" dirty="0">
                <a:solidFill>
                  <a:srgbClr val="F2E782"/>
                </a:solidFill>
                <a:latin typeface="Prata" pitchFamily="34" charset="0"/>
                <a:ea typeface="Prata" pitchFamily="34" charset="-122"/>
                <a:cs typeface="Prata" pitchFamily="34" charset="-120"/>
              </a:rPr>
              <a:t>Key Functionalities: Decoding Game Mechanics</a:t>
            </a:r>
            <a:endParaRPr lang="en-US" sz="3300" dirty="0"/>
          </a:p>
        </p:txBody>
      </p:sp>
      <p:pic>
        <p:nvPicPr>
          <p:cNvPr id="4" name="Image 1" descr="preencoded.png">    </p:cNvPr>
          <p:cNvPicPr>
            <a:picLocks noChangeAspect="1"/>
          </p:cNvPicPr>
          <p:nvPr/>
        </p:nvPicPr>
        <p:blipFill>
          <a:blip r:embed="rId2"/>
          <a:stretch>
            <a:fillRect/>
          </a:stretch>
        </p:blipFill>
        <p:spPr>
          <a:xfrm>
            <a:off x="587335" y="1896547"/>
            <a:ext cx="419457" cy="419457"/>
          </a:xfrm>
          <a:prstGeom prst="rect">
            <a:avLst/>
          </a:prstGeom>
        </p:spPr>
      </p:pic>
      <p:sp>
        <p:nvSpPr>
          <p:cNvPr id="5" name="Text 1"/>
          <p:cNvSpPr/>
          <p:nvPr/>
        </p:nvSpPr>
        <p:spPr>
          <a:xfrm>
            <a:off x="587335" y="2483763"/>
            <a:ext cx="2097643" cy="262176"/>
          </a:xfrm>
          <a:prstGeom prst="rect">
            <a:avLst/>
          </a:prstGeom>
          <a:noFill/>
          <a:ln/>
        </p:spPr>
        <p:txBody>
          <a:bodyPr wrap="none" lIns="0" tIns="0" rIns="0" bIns="0" rtlCol="0" anchor="t"/>
          <a:lstStyle/>
          <a:p>
            <a:pPr algn="l" indent="0" marL="0">
              <a:lnSpc>
                <a:spcPts val="2050"/>
              </a:lnSpc>
              <a:buNone/>
            </a:pPr>
            <a:r>
              <a:rPr lang="en-US" sz="1650" dirty="0">
                <a:solidFill>
                  <a:srgbClr val="CFCBBF"/>
                </a:solidFill>
                <a:latin typeface="Prata" pitchFamily="34" charset="0"/>
                <a:ea typeface="Prata" pitchFamily="34" charset="-122"/>
                <a:cs typeface="Prata" pitchFamily="34" charset="-120"/>
              </a:rPr>
              <a:t>Dice Rolls</a:t>
            </a:r>
            <a:endParaRPr lang="en-US" sz="1650" dirty="0"/>
          </a:p>
        </p:txBody>
      </p:sp>
      <p:sp>
        <p:nvSpPr>
          <p:cNvPr id="6" name="Text 2"/>
          <p:cNvSpPr/>
          <p:nvPr/>
        </p:nvSpPr>
        <p:spPr>
          <a:xfrm>
            <a:off x="587335" y="2846546"/>
            <a:ext cx="7969329" cy="537210"/>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The core of the game lies in dice rolls. Reverse engineering reveals how dice are generated, how their results affect player movement, and how the game handles player turns.</a:t>
            </a:r>
            <a:endParaRPr lang="en-US" sz="1300" dirty="0"/>
          </a:p>
        </p:txBody>
      </p:sp>
      <p:pic>
        <p:nvPicPr>
          <p:cNvPr id="7" name="Image 2" descr="preencoded.png">    </p:cNvPr>
          <p:cNvPicPr>
            <a:picLocks noChangeAspect="1"/>
          </p:cNvPicPr>
          <p:nvPr/>
        </p:nvPicPr>
        <p:blipFill>
          <a:blip r:embed="rId3"/>
          <a:stretch>
            <a:fillRect/>
          </a:stretch>
        </p:blipFill>
        <p:spPr>
          <a:xfrm>
            <a:off x="587335" y="3887153"/>
            <a:ext cx="419457" cy="419457"/>
          </a:xfrm>
          <a:prstGeom prst="rect">
            <a:avLst/>
          </a:prstGeom>
        </p:spPr>
      </p:pic>
      <p:sp>
        <p:nvSpPr>
          <p:cNvPr id="8" name="Text 3"/>
          <p:cNvSpPr/>
          <p:nvPr/>
        </p:nvSpPr>
        <p:spPr>
          <a:xfrm>
            <a:off x="587335" y="4474369"/>
            <a:ext cx="2097643" cy="262176"/>
          </a:xfrm>
          <a:prstGeom prst="rect">
            <a:avLst/>
          </a:prstGeom>
          <a:noFill/>
          <a:ln/>
        </p:spPr>
        <p:txBody>
          <a:bodyPr wrap="none" lIns="0" tIns="0" rIns="0" bIns="0" rtlCol="0" anchor="t"/>
          <a:lstStyle/>
          <a:p>
            <a:pPr algn="l" indent="0" marL="0">
              <a:lnSpc>
                <a:spcPts val="2050"/>
              </a:lnSpc>
              <a:buNone/>
            </a:pPr>
            <a:r>
              <a:rPr lang="en-US" sz="1650" dirty="0">
                <a:solidFill>
                  <a:srgbClr val="CFCBBF"/>
                </a:solidFill>
                <a:latin typeface="Prata" pitchFamily="34" charset="0"/>
                <a:ea typeface="Prata" pitchFamily="34" charset="-122"/>
                <a:cs typeface="Prata" pitchFamily="34" charset="-120"/>
              </a:rPr>
              <a:t>Player Movement</a:t>
            </a:r>
            <a:endParaRPr lang="en-US" sz="1650" dirty="0"/>
          </a:p>
        </p:txBody>
      </p:sp>
      <p:sp>
        <p:nvSpPr>
          <p:cNvPr id="9" name="Text 4"/>
          <p:cNvSpPr/>
          <p:nvPr/>
        </p:nvSpPr>
        <p:spPr>
          <a:xfrm>
            <a:off x="587335" y="4837152"/>
            <a:ext cx="7969329" cy="537210"/>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Analyzing player movement code involves understanding how player positions are updated on the board, how they interact with snakes and ladders, and how the game determines the winner.</a:t>
            </a:r>
            <a:endParaRPr lang="en-US" sz="1300" dirty="0"/>
          </a:p>
        </p:txBody>
      </p:sp>
      <p:pic>
        <p:nvPicPr>
          <p:cNvPr id="10" name="Image 3" descr="preencoded.png">    </p:cNvPr>
          <p:cNvPicPr>
            <a:picLocks noChangeAspect="1"/>
          </p:cNvPicPr>
          <p:nvPr/>
        </p:nvPicPr>
        <p:blipFill>
          <a:blip r:embed="rId4"/>
          <a:stretch>
            <a:fillRect/>
          </a:stretch>
        </p:blipFill>
        <p:spPr>
          <a:xfrm>
            <a:off x="587335" y="5877758"/>
            <a:ext cx="419457" cy="419457"/>
          </a:xfrm>
          <a:prstGeom prst="rect">
            <a:avLst/>
          </a:prstGeom>
        </p:spPr>
      </p:pic>
      <p:sp>
        <p:nvSpPr>
          <p:cNvPr id="11" name="Text 5"/>
          <p:cNvSpPr/>
          <p:nvPr/>
        </p:nvSpPr>
        <p:spPr>
          <a:xfrm>
            <a:off x="587335" y="6464975"/>
            <a:ext cx="2195036" cy="262176"/>
          </a:xfrm>
          <a:prstGeom prst="rect">
            <a:avLst/>
          </a:prstGeom>
          <a:noFill/>
          <a:ln/>
        </p:spPr>
        <p:txBody>
          <a:bodyPr wrap="none" lIns="0" tIns="0" rIns="0" bIns="0" rtlCol="0" anchor="t"/>
          <a:lstStyle/>
          <a:p>
            <a:pPr algn="l" indent="0" marL="0">
              <a:lnSpc>
                <a:spcPts val="2050"/>
              </a:lnSpc>
              <a:buNone/>
            </a:pPr>
            <a:r>
              <a:rPr lang="en-US" sz="1650" dirty="0">
                <a:solidFill>
                  <a:srgbClr val="CFCBBF"/>
                </a:solidFill>
                <a:latin typeface="Prata" pitchFamily="34" charset="0"/>
                <a:ea typeface="Prata" pitchFamily="34" charset="-122"/>
                <a:cs typeface="Prata" pitchFamily="34" charset="-120"/>
              </a:rPr>
              <a:t>Snake/Ladder Effects</a:t>
            </a:r>
            <a:endParaRPr lang="en-US" sz="1650" dirty="0"/>
          </a:p>
        </p:txBody>
      </p:sp>
      <p:sp>
        <p:nvSpPr>
          <p:cNvPr id="12" name="Text 6"/>
          <p:cNvSpPr/>
          <p:nvPr/>
        </p:nvSpPr>
        <p:spPr>
          <a:xfrm>
            <a:off x="587335" y="6827758"/>
            <a:ext cx="7969329" cy="805815"/>
          </a:xfrm>
          <a:prstGeom prst="rect">
            <a:avLst/>
          </a:prstGeom>
          <a:noFill/>
          <a:ln/>
        </p:spPr>
        <p:txBody>
          <a:bodyPr wrap="square" lIns="0" tIns="0" rIns="0" bIns="0" rtlCol="0" anchor="t"/>
          <a:lstStyle/>
          <a:p>
            <a:pPr algn="l" indent="0" marL="0">
              <a:lnSpc>
                <a:spcPts val="2100"/>
              </a:lnSpc>
              <a:buNone/>
            </a:pPr>
            <a:r>
              <a:rPr lang="en-US" sz="1300" dirty="0">
                <a:solidFill>
                  <a:srgbClr val="CFCBBF"/>
                </a:solidFill>
                <a:latin typeface="Raleway" pitchFamily="34" charset="0"/>
                <a:ea typeface="Raleway" pitchFamily="34" charset="-122"/>
                <a:cs typeface="Raleway" pitchFamily="34" charset="-120"/>
              </a:rPr>
              <a:t>Understanding how snakes and ladders are implemented involves analyzing how player positions change when landing on those squares, and how the game handles different snake/ladder combinations.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0175" y="588883"/>
            <a:ext cx="7796451" cy="1203008"/>
          </a:xfrm>
          <a:prstGeom prst="rect">
            <a:avLst/>
          </a:prstGeom>
          <a:noFill/>
          <a:ln/>
        </p:spPr>
        <p:txBody>
          <a:bodyPr wrap="square" lIns="0" tIns="0" rIns="0" bIns="0" rtlCol="0" anchor="t"/>
          <a:lstStyle/>
          <a:p>
            <a:pPr indent="0" marL="0">
              <a:lnSpc>
                <a:spcPts val="4700"/>
              </a:lnSpc>
              <a:buNone/>
            </a:pPr>
            <a:r>
              <a:rPr lang="en-US" sz="3750" dirty="0">
                <a:solidFill>
                  <a:srgbClr val="F2E782"/>
                </a:solidFill>
                <a:latin typeface="Prata" pitchFamily="34" charset="0"/>
                <a:ea typeface="Prata" pitchFamily="34" charset="-122"/>
                <a:cs typeface="Prata" pitchFamily="34" charset="-120"/>
              </a:rPr>
              <a:t>Software Architecture: Unveiling the Structure</a:t>
            </a:r>
            <a:endParaRPr lang="en-US" sz="3750" dirty="0"/>
          </a:p>
        </p:txBody>
      </p:sp>
      <p:sp>
        <p:nvSpPr>
          <p:cNvPr id="4" name="Shape 1"/>
          <p:cNvSpPr/>
          <p:nvPr/>
        </p:nvSpPr>
        <p:spPr>
          <a:xfrm>
            <a:off x="6437471" y="2080617"/>
            <a:ext cx="22860" cy="5560100"/>
          </a:xfrm>
          <a:prstGeom prst="roundRect">
            <a:avLst>
              <a:gd name="adj" fmla="val 126322"/>
            </a:avLst>
          </a:prstGeom>
          <a:solidFill>
            <a:srgbClr val="535455"/>
          </a:solidFill>
          <a:ln/>
        </p:spPr>
      </p:sp>
      <p:sp>
        <p:nvSpPr>
          <p:cNvPr id="5" name="Shape 2"/>
          <p:cNvSpPr/>
          <p:nvPr/>
        </p:nvSpPr>
        <p:spPr>
          <a:xfrm>
            <a:off x="6642616" y="2502337"/>
            <a:ext cx="673775" cy="22860"/>
          </a:xfrm>
          <a:prstGeom prst="roundRect">
            <a:avLst>
              <a:gd name="adj" fmla="val 126322"/>
            </a:avLst>
          </a:prstGeom>
          <a:solidFill>
            <a:srgbClr val="535455"/>
          </a:solidFill>
          <a:ln/>
        </p:spPr>
      </p:sp>
      <p:sp>
        <p:nvSpPr>
          <p:cNvPr id="6" name="Shape 3"/>
          <p:cNvSpPr/>
          <p:nvPr/>
        </p:nvSpPr>
        <p:spPr>
          <a:xfrm>
            <a:off x="6232327" y="2297192"/>
            <a:ext cx="433149" cy="433149"/>
          </a:xfrm>
          <a:prstGeom prst="roundRect">
            <a:avLst>
              <a:gd name="adj" fmla="val 6667"/>
            </a:avLst>
          </a:prstGeom>
          <a:solidFill>
            <a:srgbClr val="3A3B3C"/>
          </a:solidFill>
          <a:ln/>
        </p:spPr>
      </p:sp>
      <p:sp>
        <p:nvSpPr>
          <p:cNvPr id="7" name="Text 4"/>
          <p:cNvSpPr/>
          <p:nvPr/>
        </p:nvSpPr>
        <p:spPr>
          <a:xfrm>
            <a:off x="6399014" y="2369344"/>
            <a:ext cx="99655" cy="288727"/>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1</a:t>
            </a:r>
            <a:endParaRPr lang="en-US" sz="2250" dirty="0"/>
          </a:p>
        </p:txBody>
      </p:sp>
      <p:sp>
        <p:nvSpPr>
          <p:cNvPr id="8" name="Text 5"/>
          <p:cNvSpPr/>
          <p:nvPr/>
        </p:nvSpPr>
        <p:spPr>
          <a:xfrm>
            <a:off x="7507724" y="2273022"/>
            <a:ext cx="2406372" cy="300752"/>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Headers &amp; Libraries</a:t>
            </a:r>
            <a:endParaRPr lang="en-US" sz="1850" dirty="0"/>
          </a:p>
        </p:txBody>
      </p:sp>
      <p:sp>
        <p:nvSpPr>
          <p:cNvPr id="9" name="Text 6"/>
          <p:cNvSpPr/>
          <p:nvPr/>
        </p:nvSpPr>
        <p:spPr>
          <a:xfrm>
            <a:off x="7507724" y="2689265"/>
            <a:ext cx="6448901" cy="924044"/>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The game's code includes essential libraries like iostream for input/output, cstring for string manipulation, ctime for date/time functions, and windows.h for operating system-specific functions.</a:t>
            </a:r>
            <a:endParaRPr lang="en-US" sz="1500" dirty="0"/>
          </a:p>
        </p:txBody>
      </p:sp>
      <p:sp>
        <p:nvSpPr>
          <p:cNvPr id="10" name="Shape 7"/>
          <p:cNvSpPr/>
          <p:nvPr/>
        </p:nvSpPr>
        <p:spPr>
          <a:xfrm>
            <a:off x="6642616" y="4419838"/>
            <a:ext cx="673775" cy="22860"/>
          </a:xfrm>
          <a:prstGeom prst="roundRect">
            <a:avLst>
              <a:gd name="adj" fmla="val 126322"/>
            </a:avLst>
          </a:prstGeom>
          <a:solidFill>
            <a:srgbClr val="535455"/>
          </a:solidFill>
          <a:ln/>
        </p:spPr>
      </p:sp>
      <p:sp>
        <p:nvSpPr>
          <p:cNvPr id="11" name="Shape 8"/>
          <p:cNvSpPr/>
          <p:nvPr/>
        </p:nvSpPr>
        <p:spPr>
          <a:xfrm>
            <a:off x="6232327" y="4214693"/>
            <a:ext cx="433149" cy="433149"/>
          </a:xfrm>
          <a:prstGeom prst="roundRect">
            <a:avLst>
              <a:gd name="adj" fmla="val 6667"/>
            </a:avLst>
          </a:prstGeom>
          <a:solidFill>
            <a:srgbClr val="3A3B3C"/>
          </a:solidFill>
          <a:ln/>
        </p:spPr>
      </p:sp>
      <p:sp>
        <p:nvSpPr>
          <p:cNvPr id="12" name="Text 9"/>
          <p:cNvSpPr/>
          <p:nvPr/>
        </p:nvSpPr>
        <p:spPr>
          <a:xfrm>
            <a:off x="6360438" y="4286845"/>
            <a:ext cx="176927" cy="288727"/>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2</a:t>
            </a:r>
            <a:endParaRPr lang="en-US" sz="2250" dirty="0"/>
          </a:p>
        </p:txBody>
      </p:sp>
      <p:sp>
        <p:nvSpPr>
          <p:cNvPr id="13" name="Text 10"/>
          <p:cNvSpPr/>
          <p:nvPr/>
        </p:nvSpPr>
        <p:spPr>
          <a:xfrm>
            <a:off x="7507724" y="4190524"/>
            <a:ext cx="2406372" cy="300752"/>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Structure &amp; Design</a:t>
            </a:r>
            <a:endParaRPr lang="en-US" sz="1850" dirty="0"/>
          </a:p>
        </p:txBody>
      </p:sp>
      <p:sp>
        <p:nvSpPr>
          <p:cNvPr id="14" name="Text 11"/>
          <p:cNvSpPr/>
          <p:nvPr/>
        </p:nvSpPr>
        <p:spPr>
          <a:xfrm>
            <a:off x="7507724" y="4606766"/>
            <a:ext cx="6448901" cy="924044"/>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Snake and Ladder is likely structured around functions, without using object-oriented programming techniques. This results in a procedural approach with distinct functions for different game tasks.</a:t>
            </a:r>
            <a:endParaRPr lang="en-US" sz="1500" dirty="0"/>
          </a:p>
        </p:txBody>
      </p:sp>
      <p:sp>
        <p:nvSpPr>
          <p:cNvPr id="15" name="Shape 12"/>
          <p:cNvSpPr/>
          <p:nvPr/>
        </p:nvSpPr>
        <p:spPr>
          <a:xfrm>
            <a:off x="6642616" y="6337340"/>
            <a:ext cx="673775" cy="22860"/>
          </a:xfrm>
          <a:prstGeom prst="roundRect">
            <a:avLst>
              <a:gd name="adj" fmla="val 126322"/>
            </a:avLst>
          </a:prstGeom>
          <a:solidFill>
            <a:srgbClr val="535455"/>
          </a:solidFill>
          <a:ln/>
        </p:spPr>
      </p:sp>
      <p:sp>
        <p:nvSpPr>
          <p:cNvPr id="16" name="Shape 13"/>
          <p:cNvSpPr/>
          <p:nvPr/>
        </p:nvSpPr>
        <p:spPr>
          <a:xfrm>
            <a:off x="6232327" y="6132195"/>
            <a:ext cx="433149" cy="433149"/>
          </a:xfrm>
          <a:prstGeom prst="roundRect">
            <a:avLst>
              <a:gd name="adj" fmla="val 6667"/>
            </a:avLst>
          </a:prstGeom>
          <a:solidFill>
            <a:srgbClr val="3A3B3C"/>
          </a:solidFill>
          <a:ln/>
        </p:spPr>
      </p:sp>
      <p:sp>
        <p:nvSpPr>
          <p:cNvPr id="17" name="Text 14"/>
          <p:cNvSpPr/>
          <p:nvPr/>
        </p:nvSpPr>
        <p:spPr>
          <a:xfrm>
            <a:off x="6359366" y="6204347"/>
            <a:ext cx="178951" cy="288727"/>
          </a:xfrm>
          <a:prstGeom prst="rect">
            <a:avLst/>
          </a:prstGeom>
          <a:noFill/>
          <a:ln/>
        </p:spPr>
        <p:txBody>
          <a:bodyPr wrap="none" lIns="0" tIns="0" rIns="0" bIns="0" rtlCol="0" anchor="t"/>
          <a:lstStyle/>
          <a:p>
            <a:pPr algn="ctr" indent="0" marL="0">
              <a:lnSpc>
                <a:spcPts val="2250"/>
              </a:lnSpc>
              <a:buNone/>
            </a:pPr>
            <a:r>
              <a:rPr lang="en-US" sz="2250" dirty="0">
                <a:solidFill>
                  <a:srgbClr val="CFCBBF"/>
                </a:solidFill>
                <a:latin typeface="Prata" pitchFamily="34" charset="0"/>
                <a:ea typeface="Prata" pitchFamily="34" charset="-122"/>
                <a:cs typeface="Prata" pitchFamily="34" charset="-120"/>
              </a:rPr>
              <a:t>3</a:t>
            </a:r>
            <a:endParaRPr lang="en-US" sz="2250" dirty="0"/>
          </a:p>
        </p:txBody>
      </p:sp>
      <p:sp>
        <p:nvSpPr>
          <p:cNvPr id="18" name="Text 15"/>
          <p:cNvSpPr/>
          <p:nvPr/>
        </p:nvSpPr>
        <p:spPr>
          <a:xfrm>
            <a:off x="7507724" y="6108025"/>
            <a:ext cx="2406372" cy="300752"/>
          </a:xfrm>
          <a:prstGeom prst="rect">
            <a:avLst/>
          </a:prstGeom>
          <a:noFill/>
          <a:ln/>
        </p:spPr>
        <p:txBody>
          <a:bodyPr wrap="none" lIns="0" tIns="0" rIns="0" bIns="0" rtlCol="0" anchor="t"/>
          <a:lstStyle/>
          <a:p>
            <a:pPr algn="l" indent="0" marL="0">
              <a:lnSpc>
                <a:spcPts val="2350"/>
              </a:lnSpc>
              <a:buNone/>
            </a:pPr>
            <a:r>
              <a:rPr lang="en-US" sz="1850" dirty="0">
                <a:solidFill>
                  <a:srgbClr val="CFCBBF"/>
                </a:solidFill>
                <a:latin typeface="Prata" pitchFamily="34" charset="0"/>
                <a:ea typeface="Prata" pitchFamily="34" charset="-122"/>
                <a:cs typeface="Prata" pitchFamily="34" charset="-120"/>
              </a:rPr>
              <a:t>Code Details</a:t>
            </a:r>
            <a:endParaRPr lang="en-US" sz="1850" dirty="0"/>
          </a:p>
        </p:txBody>
      </p:sp>
      <p:sp>
        <p:nvSpPr>
          <p:cNvPr id="19" name="Text 16"/>
          <p:cNvSpPr/>
          <p:nvPr/>
        </p:nvSpPr>
        <p:spPr>
          <a:xfrm>
            <a:off x="7507724" y="6524268"/>
            <a:ext cx="6448901" cy="924044"/>
          </a:xfrm>
          <a:prstGeom prst="rect">
            <a:avLst/>
          </a:prstGeom>
          <a:noFill/>
          <a:ln/>
        </p:spPr>
        <p:txBody>
          <a:bodyPr wrap="square" lIns="0" tIns="0" rIns="0" bIns="0" rtlCol="0" anchor="t"/>
          <a:lstStyle/>
          <a:p>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Analyzing the game's code reveals a procedural paradigm with 972 lines of code. This size indicates a reasonably complex game with a diverse set of functions and features.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8907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Visualizing Program Flow: The Control Flow Graph</a:t>
            </a:r>
            <a:endParaRPr lang="en-US" sz="4450" dirty="0"/>
          </a:p>
        </p:txBody>
      </p:sp>
      <p:pic>
        <p:nvPicPr>
          <p:cNvPr id="3" name="Image 0" descr="preencoded.png">    </p:cNvPr>
          <p:cNvPicPr>
            <a:picLocks noChangeAspect="1"/>
          </p:cNvPicPr>
          <p:nvPr/>
        </p:nvPicPr>
        <p:blipFill>
          <a:blip r:embed="rId1"/>
          <a:stretch>
            <a:fillRect/>
          </a:stretch>
        </p:blipFill>
        <p:spPr>
          <a:xfrm>
            <a:off x="5775603" y="4106228"/>
            <a:ext cx="1448872" cy="907256"/>
          </a:xfrm>
          <a:prstGeom prst="rect">
            <a:avLst/>
          </a:prstGeom>
        </p:spPr>
      </p:pic>
      <p:pic>
        <p:nvPicPr>
          <p:cNvPr id="4" name="Image 1" descr="preencoded.png">    </p:cNvPr>
          <p:cNvPicPr>
            <a:picLocks noChangeAspect="1"/>
          </p:cNvPicPr>
          <p:nvPr/>
        </p:nvPicPr>
        <p:blipFill>
          <a:blip r:embed="rId2"/>
          <a:stretch>
            <a:fillRect/>
          </a:stretch>
        </p:blipFill>
        <p:spPr>
          <a:xfrm>
            <a:off x="7405926" y="4106228"/>
            <a:ext cx="1448872" cy="907256"/>
          </a:xfrm>
          <a:prstGeom prst="rect">
            <a:avLst/>
          </a:prstGeom>
        </p:spPr>
      </p:pic>
      <p:sp>
        <p:nvSpPr>
          <p:cNvPr id="5" name="Text 1"/>
          <p:cNvSpPr/>
          <p:nvPr/>
        </p:nvSpPr>
        <p:spPr>
          <a:xfrm>
            <a:off x="793790" y="541460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 control flow graph offers a visual representation of the program's logic and workflows. It illustrates the relationships among different functions and how the code flows based on user input and game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0629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 Unlocking the Secrets of Snake and Ladder</a:t>
            </a:r>
            <a:endParaRPr lang="en-US" sz="4450" dirty="0"/>
          </a:p>
        </p:txBody>
      </p:sp>
      <p:pic>
        <p:nvPicPr>
          <p:cNvPr id="3" name="Image 0" descr="preencoded.png">    </p:cNvPr>
          <p:cNvPicPr>
            <a:picLocks noChangeAspect="1"/>
          </p:cNvPicPr>
          <p:nvPr/>
        </p:nvPicPr>
        <p:blipFill>
          <a:blip r:embed="rId1"/>
          <a:stretch>
            <a:fillRect/>
          </a:stretch>
        </p:blipFill>
        <p:spPr>
          <a:xfrm>
            <a:off x="3247430" y="2677478"/>
            <a:ext cx="1614011" cy="807958"/>
          </a:xfrm>
          <a:prstGeom prst="rect">
            <a:avLst/>
          </a:prstGeom>
        </p:spPr>
      </p:pic>
      <p:sp>
        <p:nvSpPr>
          <p:cNvPr id="4" name="Text 1"/>
          <p:cNvSpPr/>
          <p:nvPr/>
        </p:nvSpPr>
        <p:spPr>
          <a:xfrm>
            <a:off x="4005501" y="2941796"/>
            <a:ext cx="97869"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088255" y="2904292"/>
            <a:ext cx="3200162"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Function Segmentation</a:t>
            </a:r>
            <a:endParaRPr lang="en-US" sz="2200" dirty="0"/>
          </a:p>
        </p:txBody>
      </p:sp>
      <p:sp>
        <p:nvSpPr>
          <p:cNvPr id="6" name="Shape 3"/>
          <p:cNvSpPr/>
          <p:nvPr/>
        </p:nvSpPr>
        <p:spPr>
          <a:xfrm>
            <a:off x="4918115" y="3498533"/>
            <a:ext cx="8861822" cy="15240"/>
          </a:xfrm>
          <a:prstGeom prst="roundRect">
            <a:avLst>
              <a:gd name="adj" fmla="val 223256"/>
            </a:avLst>
          </a:prstGeom>
          <a:solidFill>
            <a:srgbClr val="535455"/>
          </a:solidFill>
          <a:ln/>
        </p:spPr>
      </p:sp>
      <p:pic>
        <p:nvPicPr>
          <p:cNvPr id="7" name="Image 1" descr="preencoded.png">    </p:cNvPr>
          <p:cNvPicPr>
            <a:picLocks noChangeAspect="1"/>
          </p:cNvPicPr>
          <p:nvPr/>
        </p:nvPicPr>
        <p:blipFill>
          <a:blip r:embed="rId2"/>
          <a:stretch>
            <a:fillRect/>
          </a:stretch>
        </p:blipFill>
        <p:spPr>
          <a:xfrm>
            <a:off x="2440424" y="3542109"/>
            <a:ext cx="3228022" cy="807958"/>
          </a:xfrm>
          <a:prstGeom prst="rect">
            <a:avLst/>
          </a:prstGeom>
        </p:spPr>
      </p:pic>
      <p:sp>
        <p:nvSpPr>
          <p:cNvPr id="8" name="Text 4"/>
          <p:cNvSpPr/>
          <p:nvPr/>
        </p:nvSpPr>
        <p:spPr>
          <a:xfrm>
            <a:off x="3967520" y="3719274"/>
            <a:ext cx="173712"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9" name="Text 5"/>
          <p:cNvSpPr/>
          <p:nvPr/>
        </p:nvSpPr>
        <p:spPr>
          <a:xfrm>
            <a:off x="5895261" y="3768923"/>
            <a:ext cx="2377202"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Game Mechanics</a:t>
            </a:r>
            <a:endParaRPr lang="en-US" sz="2200" dirty="0"/>
          </a:p>
        </p:txBody>
      </p:sp>
      <p:sp>
        <p:nvSpPr>
          <p:cNvPr id="10" name="Shape 6"/>
          <p:cNvSpPr/>
          <p:nvPr/>
        </p:nvSpPr>
        <p:spPr>
          <a:xfrm>
            <a:off x="5725120" y="4363164"/>
            <a:ext cx="8054816" cy="15240"/>
          </a:xfrm>
          <a:prstGeom prst="roundRect">
            <a:avLst>
              <a:gd name="adj" fmla="val 223256"/>
            </a:avLst>
          </a:prstGeom>
          <a:solidFill>
            <a:srgbClr val="535455"/>
          </a:solidFill>
          <a:ln/>
        </p:spPr>
      </p:sp>
      <p:pic>
        <p:nvPicPr>
          <p:cNvPr id="11" name="Image 2" descr="preencoded.png">    </p:cNvPr>
          <p:cNvPicPr>
            <a:picLocks noChangeAspect="1"/>
          </p:cNvPicPr>
          <p:nvPr/>
        </p:nvPicPr>
        <p:blipFill>
          <a:blip r:embed="rId3"/>
          <a:stretch>
            <a:fillRect/>
          </a:stretch>
        </p:blipFill>
        <p:spPr>
          <a:xfrm>
            <a:off x="1633418" y="4406741"/>
            <a:ext cx="4842034" cy="807958"/>
          </a:xfrm>
          <a:prstGeom prst="rect">
            <a:avLst/>
          </a:prstGeom>
        </p:spPr>
      </p:pic>
      <p:sp>
        <p:nvSpPr>
          <p:cNvPr id="12" name="Text 7"/>
          <p:cNvSpPr/>
          <p:nvPr/>
        </p:nvSpPr>
        <p:spPr>
          <a:xfrm>
            <a:off x="3966567" y="4583906"/>
            <a:ext cx="175736"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3" name="Text 8"/>
          <p:cNvSpPr/>
          <p:nvPr/>
        </p:nvSpPr>
        <p:spPr>
          <a:xfrm>
            <a:off x="6702266" y="4633555"/>
            <a:ext cx="2217420"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User Interaction</a:t>
            </a:r>
            <a:endParaRPr lang="en-US" sz="2200" dirty="0"/>
          </a:p>
        </p:txBody>
      </p:sp>
      <p:sp>
        <p:nvSpPr>
          <p:cNvPr id="14" name="Shape 9"/>
          <p:cNvSpPr/>
          <p:nvPr/>
        </p:nvSpPr>
        <p:spPr>
          <a:xfrm>
            <a:off x="6532126" y="5227796"/>
            <a:ext cx="7247811" cy="15240"/>
          </a:xfrm>
          <a:prstGeom prst="roundRect">
            <a:avLst>
              <a:gd name="adj" fmla="val 223256"/>
            </a:avLst>
          </a:prstGeom>
          <a:solidFill>
            <a:srgbClr val="535455"/>
          </a:solidFill>
          <a:ln/>
        </p:spPr>
      </p:sp>
      <p:pic>
        <p:nvPicPr>
          <p:cNvPr id="15" name="Image 3" descr="preencoded.png">    </p:cNvPr>
          <p:cNvPicPr>
            <a:picLocks noChangeAspect="1"/>
          </p:cNvPicPr>
          <p:nvPr/>
        </p:nvPicPr>
        <p:blipFill>
          <a:blip r:embed="rId4"/>
          <a:stretch>
            <a:fillRect/>
          </a:stretch>
        </p:blipFill>
        <p:spPr>
          <a:xfrm>
            <a:off x="826294" y="5271373"/>
            <a:ext cx="6456164" cy="807958"/>
          </a:xfrm>
          <a:prstGeom prst="rect">
            <a:avLst/>
          </a:prstGeom>
        </p:spPr>
      </p:pic>
      <p:sp>
        <p:nvSpPr>
          <p:cNvPr id="16" name="Text 10"/>
          <p:cNvSpPr/>
          <p:nvPr/>
        </p:nvSpPr>
        <p:spPr>
          <a:xfrm>
            <a:off x="3971330" y="5448538"/>
            <a:ext cx="165854"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4</a:t>
            </a:r>
            <a:endParaRPr lang="en-US" sz="2200" dirty="0"/>
          </a:p>
        </p:txBody>
      </p:sp>
      <p:sp>
        <p:nvSpPr>
          <p:cNvPr id="17" name="Text 11"/>
          <p:cNvSpPr/>
          <p:nvPr/>
        </p:nvSpPr>
        <p:spPr>
          <a:xfrm>
            <a:off x="7509272" y="5498187"/>
            <a:ext cx="2998351"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Software Architecture</a:t>
            </a:r>
            <a:endParaRPr lang="en-US" sz="2200" dirty="0"/>
          </a:p>
        </p:txBody>
      </p:sp>
      <p:sp>
        <p:nvSpPr>
          <p:cNvPr id="18" name="Text 12"/>
          <p:cNvSpPr/>
          <p:nvPr/>
        </p:nvSpPr>
        <p:spPr>
          <a:xfrm>
            <a:off x="793790" y="6334482"/>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Our analysis has successfully reverse-engineered the Snake and Ladder game, uncovering its core functionalities, program architecture, and optimization possibilities. This project highlights the power of reverse engineering techniques for understanding software and uncovering its hidden complexities.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2024-12-04T23:36:47Z</dcterms:created>
  <dcterms:modified xsi:type="dcterms:W3CDTF">2024-12-04T23:36:47Z</dcterms:modified>
</cp:coreProperties>
</file>